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gnRgnTZJjWLKNJcqwTmNrLdqSM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2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dda0c2af43_0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g1dda0c2af43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dda0c2af43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g1dda0c2af43_0_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>
  <p:cSld name="Título y texto vertical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>
  <p:cSld name="Título vertical y texto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2" type="sldNum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2" type="body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2" type="sldNum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>
  <p:cSld name="Solo el título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>
  <p:cSld name="En blanc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>
  <p:cSld name="Contenido con título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" type="body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2" type="body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>
  <p:cSld name="Imagen con título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20"/>
          <p:cNvSpPr/>
          <p:nvPr>
            <p:ph idx="2" type="pic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0"/>
          <p:cNvSpPr txBox="1"/>
          <p:nvPr>
            <p:ph idx="1" type="body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20.jpg"/><Relationship Id="rId6" Type="http://schemas.openxmlformats.org/officeDocument/2006/relationships/image" Target="../media/image13.png"/><Relationship Id="rId7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30.jpg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2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97;p16" id="57" name="Google Shape;57;p1"/>
          <p:cNvPicPr preferRelativeResize="0"/>
          <p:nvPr/>
        </p:nvPicPr>
        <p:blipFill rotWithShape="1">
          <a:blip r:embed="rId3">
            <a:alphaModFix/>
          </a:blip>
          <a:srcRect b="26234" l="0" r="0" t="26423"/>
          <a:stretch/>
        </p:blipFill>
        <p:spPr>
          <a:xfrm>
            <a:off x="2488" y="19371"/>
            <a:ext cx="12189512" cy="68565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2;p13" id="58" name="Google Shape;5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22589" y="-15708"/>
            <a:ext cx="66679" cy="8286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93;p33" id="59" name="Google Shape;59;p1"/>
          <p:cNvPicPr preferRelativeResize="0"/>
          <p:nvPr/>
        </p:nvPicPr>
        <p:blipFill rotWithShape="1">
          <a:blip r:embed="rId5">
            <a:alphaModFix/>
          </a:blip>
          <a:srcRect b="0" l="42477" r="0" t="40178"/>
          <a:stretch/>
        </p:blipFill>
        <p:spPr>
          <a:xfrm>
            <a:off x="8724606" y="5676364"/>
            <a:ext cx="2866480" cy="70117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785077" y="2659537"/>
            <a:ext cx="4302457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s-ES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INFORME DE GESTIÓN 202</a:t>
            </a:r>
            <a:r>
              <a:rPr lang="es-ES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0" i="0" sz="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1" name="Google Shape;61;p1"/>
          <p:cNvCxnSpPr/>
          <p:nvPr/>
        </p:nvCxnSpPr>
        <p:spPr>
          <a:xfrm>
            <a:off x="-265855" y="3429000"/>
            <a:ext cx="7633970" cy="0"/>
          </a:xfrm>
          <a:prstGeom prst="straightConnector1">
            <a:avLst/>
          </a:prstGeom>
          <a:noFill/>
          <a:ln cap="flat" cmpd="sng" w="63500">
            <a:solidFill>
              <a:srgbClr val="FFFFFF"/>
            </a:solidFill>
            <a:prstDash val="solid"/>
            <a:miter lim="400000"/>
            <a:headEnd len="sm" w="sm" type="none"/>
            <a:tailEnd len="med" w="med" type="oval"/>
          </a:ln>
        </p:spPr>
      </p:cxnSp>
      <p:cxnSp>
        <p:nvCxnSpPr>
          <p:cNvPr id="62" name="Google Shape;62;p1"/>
          <p:cNvCxnSpPr/>
          <p:nvPr/>
        </p:nvCxnSpPr>
        <p:spPr>
          <a:xfrm>
            <a:off x="120233" y="7645400"/>
            <a:ext cx="13458524" cy="0"/>
          </a:xfrm>
          <a:prstGeom prst="straightConnector1">
            <a:avLst/>
          </a:prstGeom>
          <a:noFill/>
          <a:ln cap="flat" cmpd="sng" w="63500">
            <a:solidFill>
              <a:srgbClr val="FFFFFF"/>
            </a:solidFill>
            <a:prstDash val="solid"/>
            <a:miter lim="400000"/>
            <a:headEnd len="sm" w="sm" type="none"/>
            <a:tailEnd len="med" w="med" type="oval"/>
          </a:ln>
        </p:spPr>
      </p:cxnSp>
      <p:pic>
        <p:nvPicPr>
          <p:cNvPr descr="Imagen" id="63" name="Google Shape;6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806" y="4956626"/>
            <a:ext cx="2009633" cy="127644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 txBox="1"/>
          <p:nvPr/>
        </p:nvSpPr>
        <p:spPr>
          <a:xfrm>
            <a:off x="785077" y="1890074"/>
            <a:ext cx="10304191" cy="769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</a:pPr>
            <a:r>
              <a:rPr b="1" i="0" lang="es-ES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1" lang="es-ES" sz="3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b="1" i="0" lang="es-ES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ASAMBLEA ASOCIACIÓN DE USUARIOS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3" id="175" name="Google Shape;1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5008" y="0"/>
            <a:ext cx="20069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 txBox="1"/>
          <p:nvPr/>
        </p:nvSpPr>
        <p:spPr>
          <a:xfrm>
            <a:off x="1034438" y="1794839"/>
            <a:ext cx="8376220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158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77" name="Google Shape;177;p7"/>
          <p:cNvCxnSpPr/>
          <p:nvPr/>
        </p:nvCxnSpPr>
        <p:spPr>
          <a:xfrm flipH="1">
            <a:off x="0" y="1250262"/>
            <a:ext cx="10174514" cy="58184"/>
          </a:xfrm>
          <a:prstGeom prst="straightConnector1">
            <a:avLst/>
          </a:prstGeom>
          <a:noFill/>
          <a:ln cap="flat" cmpd="sng" w="25400">
            <a:solidFill>
              <a:srgbClr val="27273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Recorte.png" id="178" name="Google Shape;17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443" y="5383887"/>
            <a:ext cx="1533748" cy="102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 txBox="1"/>
          <p:nvPr/>
        </p:nvSpPr>
        <p:spPr>
          <a:xfrm>
            <a:off x="818766" y="542380"/>
            <a:ext cx="3144066" cy="70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32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27273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1978337" y="468009"/>
            <a:ext cx="6488422" cy="553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33"/>
              </a:buClr>
              <a:buSzPts val="3000"/>
              <a:buFont typeface="Helvetica Neue"/>
              <a:buNone/>
            </a:pPr>
            <a:r>
              <a:rPr b="1" i="0" lang="es-ES" sz="3000" u="none" cap="none" strike="noStrike">
                <a:solidFill>
                  <a:srgbClr val="2727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 DE ACCIÓN - 202</a:t>
            </a:r>
            <a:r>
              <a:rPr b="1" lang="es-ES" sz="3000">
                <a:solidFill>
                  <a:srgbClr val="2727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="1" i="0" sz="3000" u="none" cap="none" strike="noStrike">
              <a:solidFill>
                <a:srgbClr val="2727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81" name="Google Shape;181;p7"/>
          <p:cNvGrpSpPr/>
          <p:nvPr/>
        </p:nvGrpSpPr>
        <p:grpSpPr>
          <a:xfrm>
            <a:off x="926488" y="1792546"/>
            <a:ext cx="8592119" cy="3511878"/>
            <a:chOff x="0" y="527347"/>
            <a:chExt cx="8592119" cy="3511878"/>
          </a:xfrm>
        </p:grpSpPr>
        <p:sp>
          <p:nvSpPr>
            <p:cNvPr id="182" name="Google Shape;182;p7"/>
            <p:cNvSpPr/>
            <p:nvPr/>
          </p:nvSpPr>
          <p:spPr>
            <a:xfrm>
              <a:off x="0" y="527347"/>
              <a:ext cx="2685037" cy="1611022"/>
            </a:xfrm>
            <a:prstGeom prst="rect">
              <a:avLst/>
            </a:prstGeom>
            <a:solidFill>
              <a:srgbClr val="599BD5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0" y="527347"/>
              <a:ext cx="2685037" cy="1611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Helvetica Neue"/>
                <a:buNone/>
              </a:pPr>
              <a:r>
                <a:rPr lang="es-E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Utilizar los escenarios de formación y capacitación a usuarios para promover la vinculación a la asociación </a:t>
              </a:r>
              <a:endPara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3036347" y="529635"/>
              <a:ext cx="2685037" cy="1611022"/>
            </a:xfrm>
            <a:prstGeom prst="rect">
              <a:avLst/>
            </a:prstGeom>
            <a:solidFill>
              <a:srgbClr val="53C1CE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7"/>
            <p:cNvSpPr txBox="1"/>
            <p:nvPr/>
          </p:nvSpPr>
          <p:spPr>
            <a:xfrm>
              <a:off x="3036347" y="529635"/>
              <a:ext cx="2685037" cy="1611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Helvetica Neue"/>
                <a:buNone/>
              </a:pPr>
              <a:r>
                <a:rPr lang="es-E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Promover el diligenciamiento de las encuestas de satisfacción desde ASOUS</a:t>
              </a:r>
              <a:r>
                <a:rPr b="0" i="0" lang="es-ES" sz="16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endPara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907082" y="527347"/>
              <a:ext cx="2685037" cy="1611022"/>
            </a:xfrm>
            <a:prstGeom prst="rect">
              <a:avLst/>
            </a:prstGeom>
            <a:solidFill>
              <a:srgbClr val="4EC7A5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5907082" y="527347"/>
              <a:ext cx="2685037" cy="1611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Helvetica Neue"/>
                <a:buNone/>
              </a:pPr>
              <a:r>
                <a:rPr lang="es-E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Mayor presencia y visibilización de la Asociación de usuarios en campañas sociales</a:t>
              </a:r>
              <a:endPara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0" y="2406873"/>
              <a:ext cx="2685037" cy="1611022"/>
            </a:xfrm>
            <a:prstGeom prst="rect">
              <a:avLst/>
            </a:prstGeom>
            <a:solidFill>
              <a:srgbClr val="49C073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 txBox="1"/>
            <p:nvPr/>
          </p:nvSpPr>
          <p:spPr>
            <a:xfrm>
              <a:off x="0" y="2406873"/>
              <a:ext cx="2685037" cy="1611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Helvetica Neue"/>
                <a:buNone/>
              </a:pPr>
              <a:r>
                <a:rPr b="0" i="0" lang="es-ES" sz="16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Realizar seguimientos a los informes de gestión de la LCCC.</a:t>
              </a:r>
              <a:endPara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53541" y="2428203"/>
              <a:ext cx="2685037" cy="1611022"/>
            </a:xfrm>
            <a:prstGeom prst="rect">
              <a:avLst/>
            </a:prstGeom>
            <a:solidFill>
              <a:srgbClr val="49B845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 txBox="1"/>
            <p:nvPr/>
          </p:nvSpPr>
          <p:spPr>
            <a:xfrm>
              <a:off x="2953541" y="2428203"/>
              <a:ext cx="2685037" cy="1611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Helvetica Neue"/>
                <a:buNone/>
              </a:pPr>
              <a:r>
                <a:rPr lang="es-E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Fortalecer</a:t>
              </a:r>
              <a:r>
                <a:rPr lang="es-E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la participación de ASOUS en el comité de ética hospitalaria</a:t>
              </a:r>
              <a:endPara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5907082" y="2406873"/>
              <a:ext cx="2685037" cy="1611022"/>
            </a:xfrm>
            <a:prstGeom prst="rect">
              <a:avLst/>
            </a:prstGeom>
            <a:solidFill>
              <a:srgbClr val="6FAB46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 txBox="1"/>
            <p:nvPr/>
          </p:nvSpPr>
          <p:spPr>
            <a:xfrm>
              <a:off x="5907082" y="2406873"/>
              <a:ext cx="2685037" cy="1611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Helvetica Neue"/>
                <a:buNone/>
              </a:pPr>
              <a:r>
                <a:rPr lang="es-E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Capacitaciones para el fortalecimiento interno de la asociación de usuarios</a:t>
              </a:r>
              <a:endPara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/>
          <p:nvPr/>
        </p:nvSpPr>
        <p:spPr>
          <a:xfrm>
            <a:off x="9073927" y="2364437"/>
            <a:ext cx="2426148" cy="323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corte.png" id="199" name="Google Shape;19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319" y="373596"/>
            <a:ext cx="1533748" cy="102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 txBox="1"/>
          <p:nvPr/>
        </p:nvSpPr>
        <p:spPr>
          <a:xfrm>
            <a:off x="3910034" y="753019"/>
            <a:ext cx="5300400" cy="646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32"/>
              </a:buClr>
              <a:buSzPts val="3600"/>
              <a:buFont typeface="Arial"/>
              <a:buNone/>
            </a:pPr>
            <a:r>
              <a:rPr b="1" i="0" lang="es-ES" sz="3600" u="none" cap="none" strike="noStrike">
                <a:solidFill>
                  <a:srgbClr val="272732"/>
                </a:solidFill>
                <a:latin typeface="Arial"/>
                <a:ea typeface="Arial"/>
                <a:cs typeface="Arial"/>
                <a:sym typeface="Arial"/>
              </a:rPr>
              <a:t>AGRADECIMIENTOS</a:t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Google Shape;97;p16" id="201" name="Google Shape;201;p9"/>
          <p:cNvPicPr preferRelativeResize="0"/>
          <p:nvPr/>
        </p:nvPicPr>
        <p:blipFill rotWithShape="1">
          <a:blip r:embed="rId4">
            <a:alphaModFix/>
          </a:blip>
          <a:srcRect b="26233" l="0" r="0" t="69643"/>
          <a:stretch/>
        </p:blipFill>
        <p:spPr>
          <a:xfrm>
            <a:off x="0" y="5919790"/>
            <a:ext cx="12333413" cy="938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150" y="1676175"/>
            <a:ext cx="11859702" cy="30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 txBox="1"/>
          <p:nvPr/>
        </p:nvSpPr>
        <p:spPr>
          <a:xfrm>
            <a:off x="1904775" y="4819675"/>
            <a:ext cx="99303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Presidencia nacional de la Liga Colombiana contra el Cáncer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Funcionarios de la Liga </a:t>
            </a:r>
            <a:endParaRPr b="0" i="0" sz="2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Secretaria Distrital de Salud – Dirección de participación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Compañeros de ASOUS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1" id="208" name="Google Shape;208;p10"/>
          <p:cNvPicPr preferRelativeResize="0"/>
          <p:nvPr/>
        </p:nvPicPr>
        <p:blipFill rotWithShape="1">
          <a:blip r:embed="rId3">
            <a:alphaModFix/>
          </a:blip>
          <a:srcRect b="1177" l="0" r="927" t="0"/>
          <a:stretch/>
        </p:blipFill>
        <p:spPr>
          <a:xfrm>
            <a:off x="-3" y="-2"/>
            <a:ext cx="12192004" cy="68580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10"/>
          <p:cNvGrpSpPr/>
          <p:nvPr/>
        </p:nvGrpSpPr>
        <p:grpSpPr>
          <a:xfrm>
            <a:off x="1299213" y="1932130"/>
            <a:ext cx="9593575" cy="2594436"/>
            <a:chOff x="0" y="0"/>
            <a:chExt cx="9593573" cy="2594435"/>
          </a:xfrm>
        </p:grpSpPr>
        <p:pic>
          <p:nvPicPr>
            <p:cNvPr descr="Gráfico 3" id="210" name="Google Shape;210;p10"/>
            <p:cNvPicPr preferRelativeResize="0"/>
            <p:nvPr/>
          </p:nvPicPr>
          <p:blipFill rotWithShape="1">
            <a:blip r:embed="rId4">
              <a:alphaModFix/>
            </a:blip>
            <a:srcRect b="0" l="34304" r="0" t="0"/>
            <a:stretch/>
          </p:blipFill>
          <p:spPr>
            <a:xfrm>
              <a:off x="3539953" y="213626"/>
              <a:ext cx="6053620" cy="21674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 LIGA-03.png" id="211" name="Google Shape;211;p10"/>
            <p:cNvPicPr preferRelativeResize="0"/>
            <p:nvPr/>
          </p:nvPicPr>
          <p:blipFill rotWithShape="1">
            <a:blip r:embed="rId5">
              <a:alphaModFix/>
            </a:blip>
            <a:srcRect b="18768" l="10611" r="10609" t="24703"/>
            <a:stretch/>
          </p:blipFill>
          <p:spPr>
            <a:xfrm>
              <a:off x="0" y="0"/>
              <a:ext cx="3617024" cy="25944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97;p16" id="69" name="Google Shape;69;p2"/>
          <p:cNvPicPr preferRelativeResize="0"/>
          <p:nvPr/>
        </p:nvPicPr>
        <p:blipFill rotWithShape="1">
          <a:blip r:embed="rId3">
            <a:alphaModFix/>
          </a:blip>
          <a:srcRect b="26233" l="0" r="0" t="57597"/>
          <a:stretch/>
        </p:blipFill>
        <p:spPr>
          <a:xfrm>
            <a:off x="4336125" y="4262627"/>
            <a:ext cx="7897001" cy="26174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/>
        </p:nvSpPr>
        <p:spPr>
          <a:xfrm>
            <a:off x="4865899" y="329349"/>
            <a:ext cx="6658646" cy="584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32"/>
              </a:buClr>
              <a:buSzPts val="3200"/>
              <a:buFont typeface="Helvetica Neue"/>
              <a:buNone/>
            </a:pPr>
            <a:r>
              <a:rPr b="1" i="0" lang="es-ES" sz="3200" u="none" cap="none" strike="noStrike">
                <a:solidFill>
                  <a:srgbClr val="2727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SERVICIOS HABILITADOS</a:t>
            </a:r>
            <a:endParaRPr b="1" i="0" sz="3200" u="none" cap="none" strike="noStrike">
              <a:solidFill>
                <a:srgbClr val="27273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1" name="Google Shape;71;p2"/>
          <p:cNvCxnSpPr/>
          <p:nvPr/>
        </p:nvCxnSpPr>
        <p:spPr>
          <a:xfrm>
            <a:off x="5816835" y="975676"/>
            <a:ext cx="4935594" cy="1"/>
          </a:xfrm>
          <a:prstGeom prst="straightConnector1">
            <a:avLst/>
          </a:prstGeom>
          <a:noFill/>
          <a:ln cap="flat" cmpd="sng" w="25400">
            <a:solidFill>
              <a:srgbClr val="272733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Recorte.png" id="72" name="Google Shape;7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5208" y="1189584"/>
            <a:ext cx="2080793" cy="1391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73" name="Google Shape;73;p2"/>
          <p:cNvPicPr preferRelativeResize="0"/>
          <p:nvPr/>
        </p:nvPicPr>
        <p:blipFill rotWithShape="1">
          <a:blip r:embed="rId5">
            <a:alphaModFix/>
          </a:blip>
          <a:srcRect b="0" l="4890" r="11862" t="0"/>
          <a:stretch/>
        </p:blipFill>
        <p:spPr>
          <a:xfrm>
            <a:off x="-27858" y="-12874"/>
            <a:ext cx="4323092" cy="68837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2"/>
          <p:cNvCxnSpPr/>
          <p:nvPr/>
        </p:nvCxnSpPr>
        <p:spPr>
          <a:xfrm rot="10800000">
            <a:off x="4316661" y="-24780"/>
            <a:ext cx="19472" cy="6922764"/>
          </a:xfrm>
          <a:prstGeom prst="straightConnector1">
            <a:avLst/>
          </a:prstGeom>
          <a:noFill/>
          <a:ln cap="flat" cmpd="sng" w="101600">
            <a:solidFill>
              <a:srgbClr val="27273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2"/>
          <p:cNvSpPr txBox="1"/>
          <p:nvPr/>
        </p:nvSpPr>
        <p:spPr>
          <a:xfrm>
            <a:off x="4583944" y="1245067"/>
            <a:ext cx="7287213" cy="3248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92500" lnSpcReduction="20000"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s-E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Misión: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Juntos prevenimos y transformamos la experiencia del cáncer en Colombia, comprometidos con la atención del paciente, su familia y la comunidad.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s-E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E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el año 2026 seremos referentes en promoción, prevención y atención con enfoque bio-psicosocial dirigida al paciente, su familia y la comunidad; mediante la Red Nacional de Ligas y el voluntariado, para incidir en la política pública e inspirar a otros en el control integral del cáncer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9103950" y="4493250"/>
            <a:ext cx="2996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s-ES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Consulta Externa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Oncología Clínica</a:t>
            </a:r>
            <a:br>
              <a:rPr b="0" i="0" lang="es-E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Psicología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Nutrición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Cuidado paliativo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ES" sz="1800">
                <a:solidFill>
                  <a:schemeClr val="lt1"/>
                </a:solidFill>
              </a:rPr>
              <a:t>Medicina complementaria*</a:t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4454051" y="4493250"/>
            <a:ext cx="4857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s-ES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Complementación Terapéutica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Unidad de Quimioterapia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Servicio Farmacéutico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s-ES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Protección Específica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Vacunación contra el VPH, Influenza y Neumococo.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97;p16" id="82" name="Google Shape;82;p3"/>
          <p:cNvPicPr preferRelativeResize="0"/>
          <p:nvPr/>
        </p:nvPicPr>
        <p:blipFill rotWithShape="1">
          <a:blip r:embed="rId3">
            <a:alphaModFix/>
          </a:blip>
          <a:srcRect b="26233" l="0" r="0" t="69643"/>
          <a:stretch/>
        </p:blipFill>
        <p:spPr>
          <a:xfrm>
            <a:off x="0" y="5919790"/>
            <a:ext cx="12333413" cy="93821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 txBox="1"/>
          <p:nvPr/>
        </p:nvSpPr>
        <p:spPr>
          <a:xfrm>
            <a:off x="1056578" y="762503"/>
            <a:ext cx="5292640" cy="646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32"/>
              </a:buClr>
              <a:buSzPts val="3600"/>
              <a:buFont typeface="Helvetica Neue"/>
              <a:buNone/>
            </a:pPr>
            <a:r>
              <a:rPr b="1" i="0" lang="es-ES" sz="3600" u="none" cap="none" strike="noStrike">
                <a:solidFill>
                  <a:srgbClr val="2727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LEGAL</a:t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4" name="Google Shape;84;p3"/>
          <p:cNvCxnSpPr/>
          <p:nvPr/>
        </p:nvCxnSpPr>
        <p:spPr>
          <a:xfrm rot="10800000">
            <a:off x="0" y="1736421"/>
            <a:ext cx="5936566" cy="31487"/>
          </a:xfrm>
          <a:prstGeom prst="straightConnector1">
            <a:avLst/>
          </a:prstGeom>
          <a:noFill/>
          <a:ln cap="flat" cmpd="sng" w="25400">
            <a:solidFill>
              <a:srgbClr val="272733"/>
            </a:solidFill>
            <a:prstDash val="solid"/>
            <a:round/>
            <a:headEnd len="med" w="med" type="oval"/>
            <a:tailEnd len="sm" w="sm" type="none"/>
          </a:ln>
        </p:spPr>
      </p:cxnSp>
      <p:pic>
        <p:nvPicPr>
          <p:cNvPr descr="Recorte.png" id="85" name="Google Shape;8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06977" y="362077"/>
            <a:ext cx="1656778" cy="110803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 txBox="1"/>
          <p:nvPr/>
        </p:nvSpPr>
        <p:spPr>
          <a:xfrm>
            <a:off x="2747270" y="3278448"/>
            <a:ext cx="6638184" cy="323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4908332" y="2095499"/>
            <a:ext cx="6520622" cy="3570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s-E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Nivel nacional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Decreto 1757 de 1994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Circular Externa 047 de 2007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Circular Externa 008 de 2018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Decreto 780 de 2016 – </a:t>
            </a:r>
            <a:r>
              <a:rPr b="1" i="0" lang="es-E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Parte 10, Titulo 1 y Capitulo 1. PARTICIPACIÓN DE LA COMUNIDAD EN EL SGSSS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s-E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Nivel distrital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Decreto 507 de 2013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Decreto 475 de 2016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Documento legal - Iconos gratis de seguridad" id="88" name="Google Shape;8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3374" y="2352163"/>
            <a:ext cx="2759985" cy="2759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3" id="93" name="Google Shape;93;p4"/>
          <p:cNvPicPr preferRelativeResize="0"/>
          <p:nvPr/>
        </p:nvPicPr>
        <p:blipFill rotWithShape="1">
          <a:blip r:embed="rId3">
            <a:alphaModFix/>
          </a:blip>
          <a:srcRect b="0" l="0" r="43181" t="0"/>
          <a:stretch/>
        </p:blipFill>
        <p:spPr>
          <a:xfrm>
            <a:off x="-82233" y="0"/>
            <a:ext cx="21593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"/>
          <p:cNvSpPr txBox="1"/>
          <p:nvPr/>
        </p:nvSpPr>
        <p:spPr>
          <a:xfrm>
            <a:off x="488297" y="1009207"/>
            <a:ext cx="2159373" cy="553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95;p4"/>
          <p:cNvCxnSpPr/>
          <p:nvPr/>
        </p:nvCxnSpPr>
        <p:spPr>
          <a:xfrm flipH="1" rot="10800000">
            <a:off x="2077140" y="1261236"/>
            <a:ext cx="10114860" cy="22131"/>
          </a:xfrm>
          <a:prstGeom prst="straightConnector1">
            <a:avLst/>
          </a:prstGeom>
          <a:noFill/>
          <a:ln cap="flat" cmpd="sng" w="101600">
            <a:solidFill>
              <a:srgbClr val="27273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 LIGA-03.png" id="96" name="Google Shape;96;p4"/>
          <p:cNvPicPr preferRelativeResize="0"/>
          <p:nvPr/>
        </p:nvPicPr>
        <p:blipFill rotWithShape="1">
          <a:blip r:embed="rId4">
            <a:alphaModFix/>
          </a:blip>
          <a:srcRect b="18768" l="10611" r="10609" t="24703"/>
          <a:stretch/>
        </p:blipFill>
        <p:spPr>
          <a:xfrm>
            <a:off x="31434" y="5343241"/>
            <a:ext cx="1828035" cy="131122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"/>
          <p:cNvSpPr txBox="1"/>
          <p:nvPr/>
        </p:nvSpPr>
        <p:spPr>
          <a:xfrm>
            <a:off x="5214355" y="376840"/>
            <a:ext cx="3943012" cy="646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32"/>
              </a:buClr>
              <a:buSzPts val="3600"/>
              <a:buFont typeface="Helvetica Neue"/>
              <a:buNone/>
            </a:pPr>
            <a:r>
              <a:rPr b="1" i="0" lang="es-ES" sz="3600" u="none" cap="none" strike="noStrike">
                <a:solidFill>
                  <a:srgbClr val="2727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ANTECEDENTES</a:t>
            </a:r>
            <a:endParaRPr b="1" i="0" sz="3600" u="none" cap="none" strike="noStrike">
              <a:solidFill>
                <a:srgbClr val="27273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8" name="Google Shape;9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6797" y="1830768"/>
            <a:ext cx="4918130" cy="368859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99" name="Google Shape;99;p4"/>
          <p:cNvSpPr txBox="1"/>
          <p:nvPr/>
        </p:nvSpPr>
        <p:spPr>
          <a:xfrm>
            <a:off x="3592570" y="5838587"/>
            <a:ext cx="71865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Agosto 26 de 2019, conformación de la asociación y I Asamblea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83160" y="1521436"/>
            <a:ext cx="8496038" cy="513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 txBox="1"/>
          <p:nvPr/>
        </p:nvSpPr>
        <p:spPr>
          <a:xfrm>
            <a:off x="5368697" y="5838587"/>
            <a:ext cx="363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b="1" i="0" lang="es-E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</a:t>
            </a:r>
            <a:r>
              <a:rPr b="1" i="0" lang="es-E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marzo 202</a:t>
            </a:r>
            <a:r>
              <a:rPr b="1" i="0" lang="es-E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="1" i="0" lang="es-E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II Asamblea.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3" id="106" name="Google Shape;106;g1dda0c2af43_0_16"/>
          <p:cNvPicPr preferRelativeResize="0"/>
          <p:nvPr/>
        </p:nvPicPr>
        <p:blipFill rotWithShape="1">
          <a:blip r:embed="rId3">
            <a:alphaModFix/>
          </a:blip>
          <a:srcRect b="0" l="0" r="43181" t="0"/>
          <a:stretch/>
        </p:blipFill>
        <p:spPr>
          <a:xfrm>
            <a:off x="-82233" y="0"/>
            <a:ext cx="2159375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1dda0c2af43_0_16"/>
          <p:cNvSpPr txBox="1"/>
          <p:nvPr/>
        </p:nvSpPr>
        <p:spPr>
          <a:xfrm>
            <a:off x="488297" y="1009207"/>
            <a:ext cx="2159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g1dda0c2af43_0_16"/>
          <p:cNvCxnSpPr/>
          <p:nvPr/>
        </p:nvCxnSpPr>
        <p:spPr>
          <a:xfrm flipH="1" rot="10800000">
            <a:off x="2077140" y="1261167"/>
            <a:ext cx="10114800" cy="22200"/>
          </a:xfrm>
          <a:prstGeom prst="straightConnector1">
            <a:avLst/>
          </a:prstGeom>
          <a:noFill/>
          <a:ln cap="flat" cmpd="sng" w="101600">
            <a:solidFill>
              <a:srgbClr val="27273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 LIGA-03.png" id="109" name="Google Shape;109;g1dda0c2af43_0_16"/>
          <p:cNvPicPr preferRelativeResize="0"/>
          <p:nvPr/>
        </p:nvPicPr>
        <p:blipFill rotWithShape="1">
          <a:blip r:embed="rId4">
            <a:alphaModFix/>
          </a:blip>
          <a:srcRect b="18767" l="10611" r="10611" t="24703"/>
          <a:stretch/>
        </p:blipFill>
        <p:spPr>
          <a:xfrm>
            <a:off x="31434" y="5343241"/>
            <a:ext cx="1828038" cy="131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1dda0c2af43_0_16"/>
          <p:cNvSpPr txBox="1"/>
          <p:nvPr/>
        </p:nvSpPr>
        <p:spPr>
          <a:xfrm>
            <a:off x="5214355" y="376840"/>
            <a:ext cx="394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32"/>
              </a:buClr>
              <a:buSzPts val="3600"/>
              <a:buFont typeface="Helvetica Neue"/>
              <a:buNone/>
            </a:pPr>
            <a:r>
              <a:rPr b="1" i="0" lang="es-ES" sz="3600" u="none" cap="none" strike="noStrike">
                <a:solidFill>
                  <a:srgbClr val="2727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ANTECEDENTES</a:t>
            </a:r>
            <a:endParaRPr b="1" i="0" sz="3600" u="none" cap="none" strike="noStrike">
              <a:solidFill>
                <a:srgbClr val="27273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1" name="Google Shape;111;g1dda0c2af43_0_16"/>
          <p:cNvPicPr preferRelativeResize="0"/>
          <p:nvPr/>
        </p:nvPicPr>
        <p:blipFill rotWithShape="1">
          <a:blip r:embed="rId5">
            <a:alphaModFix/>
          </a:blip>
          <a:srcRect b="6759" l="0" r="23832" t="3118"/>
          <a:stretch/>
        </p:blipFill>
        <p:spPr>
          <a:xfrm>
            <a:off x="4125725" y="1718800"/>
            <a:ext cx="6120150" cy="44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1dda0c2af43_0_16"/>
          <p:cNvSpPr txBox="1"/>
          <p:nvPr/>
        </p:nvSpPr>
        <p:spPr>
          <a:xfrm>
            <a:off x="5368697" y="5838587"/>
            <a:ext cx="363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b="1" lang="es-E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31</a:t>
            </a:r>
            <a:r>
              <a:rPr b="1" i="0" lang="es-E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marzo 202</a:t>
            </a:r>
            <a:r>
              <a:rPr b="1" lang="es-E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1" i="0" lang="es-E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1" lang="es-E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II</a:t>
            </a:r>
            <a:r>
              <a:rPr b="1" i="0" lang="es-E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Asamblea.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279392" y="520966"/>
            <a:ext cx="4463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33"/>
              </a:buClr>
              <a:buSzPts val="3000"/>
              <a:buFont typeface="Helvetica Neue"/>
              <a:buNone/>
            </a:pPr>
            <a:r>
              <a:rPr b="1" i="0" lang="es-ES" sz="3000" u="none" cap="none" strike="noStrike">
                <a:solidFill>
                  <a:srgbClr val="2727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TAREAS REALIZADAS</a:t>
            </a:r>
            <a:endParaRPr b="1" i="0" sz="3000" u="none" cap="none" strike="noStrike">
              <a:solidFill>
                <a:srgbClr val="2727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398976" y="1431600"/>
            <a:ext cx="42246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es-E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Definición y seguimiento al Plan de Acción de la Asociación de Usuarios - 202</a:t>
            </a:r>
            <a:r>
              <a:rPr lang="es-E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0" i="0" lang="es-E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es-E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 </a:t>
            </a:r>
            <a:r>
              <a:rPr lang="es-E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actualizó la sección de</a:t>
            </a:r>
            <a:r>
              <a:rPr b="0" i="0" lang="es-E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Asociación en la página web. </a:t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s-E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Vídeo de invitación asamblea y informativo sobre la asociación de usuarios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s-E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Actualización de Estatutos (Marzo 2022)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s-E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Depuración del libro de asociados (Feb- Julio)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s-E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Propuestas de mejora para la calidad y oportunidad de los servicios de salud (trimestral)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9" name="Google Shape;119;p5"/>
          <p:cNvCxnSpPr/>
          <p:nvPr/>
        </p:nvCxnSpPr>
        <p:spPr>
          <a:xfrm flipH="1" rot="10800000">
            <a:off x="5715185" y="-49560"/>
            <a:ext cx="1" cy="6907560"/>
          </a:xfrm>
          <a:prstGeom prst="straightConnector1">
            <a:avLst/>
          </a:prstGeom>
          <a:noFill/>
          <a:ln cap="flat" cmpd="sng" w="101600">
            <a:solidFill>
              <a:srgbClr val="27273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Recorte.png" id="120" name="Google Shape;1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3893" y="5641749"/>
            <a:ext cx="1424351" cy="952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4">
            <a:alphaModFix/>
          </a:blip>
          <a:srcRect b="23953" l="3488" r="65806" t="11931"/>
          <a:stretch/>
        </p:blipFill>
        <p:spPr>
          <a:xfrm>
            <a:off x="5980625" y="435050"/>
            <a:ext cx="2704151" cy="317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37175" y="152400"/>
            <a:ext cx="2704150" cy="3499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6">
            <a:alphaModFix/>
          </a:blip>
          <a:srcRect b="17467" l="45267" r="28144" t="30930"/>
          <a:stretch/>
        </p:blipFill>
        <p:spPr>
          <a:xfrm>
            <a:off x="8950225" y="3214725"/>
            <a:ext cx="3099498" cy="337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7">
            <a:alphaModFix/>
          </a:blip>
          <a:srcRect b="29072" l="0" r="0" t="17865"/>
          <a:stretch/>
        </p:blipFill>
        <p:spPr>
          <a:xfrm>
            <a:off x="5819650" y="3214725"/>
            <a:ext cx="3165424" cy="349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dda0c2af43_0_34"/>
          <p:cNvSpPr txBox="1"/>
          <p:nvPr/>
        </p:nvSpPr>
        <p:spPr>
          <a:xfrm>
            <a:off x="770755" y="435041"/>
            <a:ext cx="4463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33"/>
              </a:buClr>
              <a:buSzPts val="3000"/>
              <a:buFont typeface="Helvetica Neue"/>
              <a:buNone/>
            </a:pPr>
            <a:r>
              <a:rPr b="1" i="0" lang="es-ES" sz="3000" u="none" cap="none" strike="noStrike">
                <a:solidFill>
                  <a:srgbClr val="2727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TAREAS REALIZADAS</a:t>
            </a:r>
            <a:endParaRPr b="1" i="0" sz="3000" u="none" cap="none" strike="noStrike">
              <a:solidFill>
                <a:srgbClr val="2727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Recorte.png" id="130" name="Google Shape;130;g1dda0c2af43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3893" y="5641749"/>
            <a:ext cx="1424350" cy="952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dda0c2af43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0225" y="3859925"/>
            <a:ext cx="3745423" cy="280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dda0c2af43_0_34"/>
          <p:cNvSpPr txBox="1"/>
          <p:nvPr/>
        </p:nvSpPr>
        <p:spPr>
          <a:xfrm>
            <a:off x="8542425" y="670350"/>
            <a:ext cx="30000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4299" lvl="0" marL="269999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s-E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 Reuniones mensuales de seguimiento al plan de acción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s-E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Capacitación en autocuidado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s-E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Entrega de incentivos por la participación en la asociación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s-E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Estrategia de ampliación de base social de ASOUS</a:t>
            </a:r>
            <a:endParaRPr/>
          </a:p>
        </p:txBody>
      </p:sp>
      <p:pic>
        <p:nvPicPr>
          <p:cNvPr id="133" name="Google Shape;133;g1dda0c2af43_0_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2550" y="670350"/>
            <a:ext cx="1875225" cy="3028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dda0c2af43_0_34"/>
          <p:cNvPicPr preferRelativeResize="0"/>
          <p:nvPr/>
        </p:nvPicPr>
        <p:blipFill rotWithShape="1">
          <a:blip r:embed="rId6">
            <a:alphaModFix/>
          </a:blip>
          <a:srcRect b="4069" l="0" r="0" t="17817"/>
          <a:stretch/>
        </p:blipFill>
        <p:spPr>
          <a:xfrm>
            <a:off x="560325" y="1274025"/>
            <a:ext cx="4868776" cy="238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dda0c2af43_0_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5150" y="3859925"/>
            <a:ext cx="3079350" cy="230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" y="0"/>
            <a:ext cx="12214799" cy="424978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 txBox="1"/>
          <p:nvPr/>
        </p:nvSpPr>
        <p:spPr>
          <a:xfrm>
            <a:off x="7582113" y="2098539"/>
            <a:ext cx="4382054" cy="1077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s-ES" sz="3200">
                <a:solidFill>
                  <a:schemeClr val="dk1"/>
                </a:solidFill>
              </a:rPr>
              <a:t>DESAFÍOS</a:t>
            </a:r>
            <a:r>
              <a:rPr b="1" i="0" lang="es-E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OPORTUNIDADES</a:t>
            </a:r>
            <a:endParaRPr b="1" i="0" sz="3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Gráfico 4" id="142" name="Google Shape;14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9977" y="3607296"/>
            <a:ext cx="12265337" cy="135147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/>
          <p:cNvSpPr txBox="1"/>
          <p:nvPr/>
        </p:nvSpPr>
        <p:spPr>
          <a:xfrm>
            <a:off x="772068" y="3870839"/>
            <a:ext cx="491012" cy="893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600"/>
              <a:buFont typeface="Arial"/>
              <a:buNone/>
            </a:pPr>
            <a:r>
              <a:rPr b="1" i="0" lang="es-ES" sz="5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8"/>
          <p:cNvSpPr txBox="1"/>
          <p:nvPr/>
        </p:nvSpPr>
        <p:spPr>
          <a:xfrm>
            <a:off x="1296628" y="4042432"/>
            <a:ext cx="2839347" cy="646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Vinculación de más usuarios a la Asociación.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8"/>
          <p:cNvSpPr txBox="1"/>
          <p:nvPr/>
        </p:nvSpPr>
        <p:spPr>
          <a:xfrm>
            <a:off x="4512410" y="3865636"/>
            <a:ext cx="491012" cy="893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600"/>
              <a:buFont typeface="Arial"/>
              <a:buNone/>
            </a:pPr>
            <a:r>
              <a:rPr b="1" i="0" lang="es-ES" sz="5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5057021" y="3835980"/>
            <a:ext cx="3129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Ejecución del Plan de Acción 202</a:t>
            </a:r>
            <a:r>
              <a:rPr b="1" lang="es-ES" sz="1800">
                <a:solidFill>
                  <a:srgbClr val="FFFFFF"/>
                </a:solidFill>
              </a:rPr>
              <a:t>3</a:t>
            </a:r>
            <a:r>
              <a:rPr b="1" i="0" lang="es-E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manera exitosa.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Recorte.png" id="147" name="Google Shape;14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6341" y="5424439"/>
            <a:ext cx="1533748" cy="102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 txBox="1"/>
          <p:nvPr/>
        </p:nvSpPr>
        <p:spPr>
          <a:xfrm>
            <a:off x="8252752" y="3887267"/>
            <a:ext cx="491013" cy="893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600"/>
              <a:buFont typeface="Arial"/>
              <a:buNone/>
            </a:pPr>
            <a:r>
              <a:rPr b="1" i="0" lang="es-ES" sz="5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8797364" y="3835980"/>
            <a:ext cx="3249330" cy="923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Seguimiento y modificaciones a los Indicadores de servicio.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1916604" y="5415155"/>
            <a:ext cx="389776" cy="957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600"/>
              <a:buFont typeface="Arial"/>
              <a:buNone/>
            </a:pPr>
            <a:r>
              <a:rPr b="1" i="0" lang="es-ES" sz="5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2471820" y="5692154"/>
            <a:ext cx="2839347" cy="369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2367880" y="5306935"/>
            <a:ext cx="2943287" cy="1200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Identificación de oportunidades de mejora en los servicios ofrecidos por la Liga.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5419517" y="5460263"/>
            <a:ext cx="491012" cy="954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600"/>
              <a:buFont typeface="Arial"/>
              <a:buNone/>
            </a:pPr>
            <a:r>
              <a:rPr b="1" i="0" lang="es-ES" sz="5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endParaRPr b="1" i="0" sz="56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5972029" y="5415155"/>
            <a:ext cx="2608016" cy="1200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Fortalecimiento de la participación social en la LCCC.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8702556" y="5424439"/>
            <a:ext cx="491012" cy="954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600"/>
              <a:buFont typeface="Arial"/>
              <a:buNone/>
            </a:pPr>
            <a:r>
              <a:rPr b="1" i="0" lang="es-ES" sz="5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endParaRPr b="1" i="0" sz="56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9316079" y="5491040"/>
            <a:ext cx="2608016" cy="369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9240907" y="5390312"/>
            <a:ext cx="2853126" cy="923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Fortalecer la autonomía y liderazgo de la Asociación de Usuarios.</a:t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4325" y="4552493"/>
            <a:ext cx="6836229" cy="2305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3" id="163" name="Google Shape;16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74514" y="0"/>
            <a:ext cx="20174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/>
          <p:cNvSpPr txBox="1"/>
          <p:nvPr/>
        </p:nvSpPr>
        <p:spPr>
          <a:xfrm>
            <a:off x="6151057" y="2046234"/>
            <a:ext cx="32796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/>
              <a:t>69%</a:t>
            </a:r>
            <a:r>
              <a:rPr lang="es-ES" sz="2200"/>
              <a:t> de cumplimiento anual del plan de acción de la </a:t>
            </a:r>
            <a:r>
              <a:rPr lang="es-ES" sz="2200"/>
              <a:t>asociación</a:t>
            </a:r>
            <a:r>
              <a:rPr lang="es-ES" sz="2200"/>
              <a:t> de usuarios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6"/>
          <p:cNvCxnSpPr/>
          <p:nvPr/>
        </p:nvCxnSpPr>
        <p:spPr>
          <a:xfrm flipH="1">
            <a:off x="0" y="1250262"/>
            <a:ext cx="10174514" cy="58184"/>
          </a:xfrm>
          <a:prstGeom prst="straightConnector1">
            <a:avLst/>
          </a:prstGeom>
          <a:noFill/>
          <a:ln cap="flat" cmpd="sng" w="25400">
            <a:solidFill>
              <a:srgbClr val="27273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Recorte.png" id="166" name="Google Shape;16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5496" y="5459924"/>
            <a:ext cx="1533748" cy="102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 txBox="1"/>
          <p:nvPr/>
        </p:nvSpPr>
        <p:spPr>
          <a:xfrm>
            <a:off x="818766" y="542380"/>
            <a:ext cx="3144066" cy="70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32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27273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743850" y="771450"/>
            <a:ext cx="868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33"/>
              </a:buClr>
              <a:buSzPts val="3000"/>
              <a:buFont typeface="Helvetica Neue"/>
              <a:buNone/>
            </a:pPr>
            <a:r>
              <a:rPr b="1" lang="es-ES" sz="3000">
                <a:solidFill>
                  <a:srgbClr val="2727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PORCENTAJE DE CUMPLIMIENTO</a:t>
            </a:r>
            <a:endParaRPr b="1" i="0" sz="3000" u="none" cap="none" strike="noStrike">
              <a:solidFill>
                <a:srgbClr val="2727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1220375" y="2046225"/>
            <a:ext cx="3144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/>
              <a:t>117%</a:t>
            </a:r>
            <a:r>
              <a:rPr lang="es-ES" sz="2200"/>
              <a:t> de cumplimiento en plan de acción de participación social</a:t>
            </a:r>
            <a:endParaRPr sz="2200"/>
          </a:p>
        </p:txBody>
      </p:sp>
      <p:sp>
        <p:nvSpPr>
          <p:cNvPr id="170" name="Google Shape;170;p6"/>
          <p:cNvSpPr/>
          <p:nvPr/>
        </p:nvSpPr>
        <p:spPr>
          <a:xfrm>
            <a:off x="4449800" y="2414475"/>
            <a:ext cx="1615800" cy="46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EC7A5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Karen Daniela Salinas Hilarion</dc:creator>
</cp:coreProperties>
</file>